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0460050F-FC1F-48FB-9A1C-4304F3262277}" type="datetimeFigureOut">
              <a:rPr lang="en-US" smtClean="0"/>
              <a:t>5/20/2011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0460050F-FC1F-48FB-9A1C-4304F3262277}" type="datetimeFigureOut">
              <a:rPr lang="en-US" smtClean="0"/>
              <a:t>5/20/2011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0460050F-FC1F-48FB-9A1C-4304F3262277}" type="datetimeFigureOut">
              <a:rPr lang="en-US" smtClean="0"/>
              <a:t>5/20/2011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460050F-FC1F-48FB-9A1C-4304F3262277}" type="datetimeFigureOut">
              <a:rPr lang="en-US" smtClean="0"/>
              <a:t>5/20/2011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460050F-FC1F-48FB-9A1C-4304F3262277}" type="datetimeFigureOut">
              <a:rPr lang="en-US" smtClean="0"/>
              <a:t>5/20/2011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460050F-FC1F-48FB-9A1C-4304F3262277}" type="datetimeFigureOut">
              <a:rPr lang="en-US" smtClean="0"/>
              <a:t>5/20/2011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D13B0A02-E6F1-4665-BC1D-E6712B6BAC3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8000"/>
            <a:lum/>
          </a:blip>
          <a:srcRect/>
          <a:stretch>
            <a:fillRect l="-17000" r="-17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60050F-FC1F-48FB-9A1C-4304F3262277}" type="datetimeFigureOut">
              <a:rPr lang="en-US" smtClean="0"/>
              <a:t>5/20/2011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3B0A02-E6F1-4665-BC1D-E6712B6BAC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6858000"/>
          </a:xfrm>
        </p:spPr>
        <p:txBody>
          <a:bodyPr>
            <a:normAutofit fontScale="90000"/>
          </a:bodyPr>
          <a:lstStyle/>
          <a:p>
            <a:r>
              <a:rPr lang="ar-SA" dirty="0" smtClean="0"/>
              <a:t>آداب المريد مع الشيخ</a:t>
            </a:r>
            <a:br>
              <a:rPr lang="ar-SA" dirty="0" smtClean="0"/>
            </a:br>
            <a:r>
              <a:rPr lang="ar-SA" dirty="0" smtClean="0"/>
              <a:t>طريقة القاسمي </a:t>
            </a:r>
            <a:r>
              <a:rPr lang="ar-SA" dirty="0" err="1" smtClean="0"/>
              <a:t>الخلوتية</a:t>
            </a:r>
            <a:r>
              <a:rPr lang="ar-SA" dirty="0" smtClean="0"/>
              <a:t> الجامعة</a:t>
            </a:r>
            <a:br>
              <a:rPr lang="ar-SA" dirty="0" smtClean="0"/>
            </a:br>
            <a:r>
              <a:rPr lang="ar-SA" dirty="0" smtClean="0"/>
              <a:t>نموذجًا</a:t>
            </a:r>
            <a:br>
              <a:rPr lang="ar-SA" dirty="0" smtClean="0"/>
            </a:br>
            <a:r>
              <a:rPr lang="ar-SA" dirty="0"/>
              <a:t/>
            </a:r>
            <a:br>
              <a:rPr lang="ar-SA" dirty="0"/>
            </a:br>
            <a:r>
              <a:rPr lang="ar-SA" dirty="0" smtClean="0"/>
              <a:t>إعداد:</a:t>
            </a:r>
            <a:br>
              <a:rPr lang="ar-SA" dirty="0" smtClean="0"/>
            </a:br>
            <a:r>
              <a:rPr lang="ar-SA" dirty="0" smtClean="0"/>
              <a:t>د. خالد محمود</a:t>
            </a:r>
            <a:br>
              <a:rPr lang="ar-SA" dirty="0" smtClean="0"/>
            </a:br>
            <a:r>
              <a:rPr lang="ar-SA" dirty="0" smtClean="0"/>
              <a:t>نائب رئيس أكاديمية القاسمي</a:t>
            </a:r>
            <a:br>
              <a:rPr lang="ar-SA" dirty="0" smtClean="0"/>
            </a:br>
            <a:r>
              <a:rPr lang="ar-SA" dirty="0" smtClean="0"/>
              <a:t>ورئيس قسم الشريعة والدراسات الإسلامية</a:t>
            </a:r>
            <a:br>
              <a:rPr lang="ar-SA" dirty="0" smtClean="0"/>
            </a:br>
            <a:r>
              <a:rPr lang="ar-SA" dirty="0" smtClean="0"/>
              <a:t/>
            </a:r>
            <a:br>
              <a:rPr lang="ar-SA" dirty="0" smtClean="0"/>
            </a:br>
            <a:r>
              <a:rPr lang="ar-SA" sz="3100" dirty="0" smtClean="0"/>
              <a:t>مقدمه إلى المؤتمر الدولي ”رحلة مع الصوفية“</a:t>
            </a:r>
            <a:br>
              <a:rPr lang="ar-SA" sz="3100" dirty="0" smtClean="0"/>
            </a:br>
            <a:r>
              <a:rPr lang="ar-SA" sz="3100" dirty="0" smtClean="0"/>
              <a:t>بتاريخ 21-22/جمادى الآخرة/1432</a:t>
            </a:r>
            <a:br>
              <a:rPr lang="ar-SA" sz="3100" dirty="0" smtClean="0"/>
            </a:br>
            <a:r>
              <a:rPr lang="ar-SA" sz="3100" dirty="0" smtClean="0"/>
              <a:t>وفق 24-5/25-2011</a:t>
            </a:r>
            <a:endParaRPr lang="en-US" sz="3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6248400"/>
          </a:xfrm>
        </p:spPr>
        <p:txBody>
          <a:bodyPr>
            <a:normAutofit fontScale="85000" lnSpcReduction="10000"/>
          </a:bodyPr>
          <a:lstStyle/>
          <a:p>
            <a:pPr algn="r" rtl="1">
              <a:buNone/>
            </a:pPr>
            <a:r>
              <a:rPr lang="ar-SA" dirty="0"/>
              <a:t>2ـ عدم الاعتراض على شيخه في طريقة تربية مريديه، لأنه مجتهد في هذا الباب عن علم واختصاص وخبرة، كما لا ينبغي أن يفتح المريد على نفسه باب النقد لكل تصرف من تصرفات شيخه ؛ فهذا من شأنه أن يُضْعِفَ ثقته </a:t>
            </a:r>
            <a:r>
              <a:rPr lang="ar-SA" dirty="0" err="1"/>
              <a:t>به</a:t>
            </a:r>
            <a:r>
              <a:rPr lang="ar-SA" dirty="0"/>
              <a:t> ويَحجُبَ عنه خيراً كثيراً، ويَقطعَ الصلة القلبية والمدد الروحي بينه وبين شيخه.</a:t>
            </a:r>
            <a:br>
              <a:rPr lang="ar-SA" dirty="0"/>
            </a:br>
            <a:r>
              <a:rPr lang="ar-SA" dirty="0"/>
              <a:t>قال العلامة ابن حجر </a:t>
            </a:r>
            <a:r>
              <a:rPr lang="ar-SA" dirty="0" err="1"/>
              <a:t>الهيثمي</a:t>
            </a:r>
            <a:r>
              <a:rPr lang="ar-SA" dirty="0"/>
              <a:t>: (ومَنْ فتح باب الاعتراض على المشايخ والنظر في أحوالهم وأفعالهم والبحث عنها فإن ذلك علامة حرمانه وسوء عاقبته، وأنه لا يَنْتُج قط، ومن ثَمَّ قالوا: [ من قال لشيخه لِم ؟ لَمْ يفلح </a:t>
            </a:r>
            <a:r>
              <a:rPr lang="ar-SA" dirty="0" smtClean="0"/>
              <a:t>أبداً] </a:t>
            </a:r>
            <a:r>
              <a:rPr lang="ar-SA" dirty="0"/>
              <a:t/>
            </a:r>
            <a:br>
              <a:rPr lang="ar-SA" dirty="0"/>
            </a:br>
            <a:r>
              <a:rPr lang="ar-SA" dirty="0"/>
              <a:t>وإذا أورد الشيطان على قلب المريد إشكالاً شرعياً حول تصرفٍ من تصرفات شيخه بغية قطع الصلة ونزع الثقة فما على المريد إلا أن يُحسِنَ الظن بشيخه ويلتمسَ له تأويلاً شرعياً ومخرجاً فقهياً، فإن لم يستطع ذلك فعليه أن يسأل شيخه مستفسراً بأدب واحترام، وعليه </a:t>
            </a:r>
            <a:r>
              <a:rPr lang="ar-SA" dirty="0" err="1"/>
              <a:t>ان</a:t>
            </a:r>
            <a:r>
              <a:rPr lang="ar-SA" dirty="0"/>
              <a:t> يتذكر قصة سيدنا موسى عليه الصلاة والسلام مع الخضر.</a:t>
            </a:r>
            <a:endParaRPr lang="en-US" dirty="0"/>
          </a:p>
          <a:p>
            <a:pPr algn="r" rtl="1">
              <a:buNone/>
            </a:pPr>
            <a:r>
              <a:rPr lang="ar-SA" dirty="0" smtClean="0"/>
              <a:t>   (</a:t>
            </a:r>
            <a:r>
              <a:rPr lang="ar-SA" dirty="0"/>
              <a:t>الشعراني،</a:t>
            </a:r>
            <a:r>
              <a:rPr lang="ar-SA" dirty="0" err="1"/>
              <a:t>الانوار</a:t>
            </a:r>
            <a:r>
              <a:rPr lang="ar-SA" dirty="0"/>
              <a:t> </a:t>
            </a:r>
            <a:r>
              <a:rPr lang="ar-SA" dirty="0" err="1"/>
              <a:t>القدسيه</a:t>
            </a:r>
            <a:r>
              <a:rPr lang="ar-SA" dirty="0"/>
              <a:t>،1/126،204،عيسى،حقائق عن التصوف،ص </a:t>
            </a:r>
            <a:r>
              <a:rPr lang="en-US" dirty="0"/>
              <a:t>74</a:t>
            </a:r>
            <a:r>
              <a:rPr lang="ar-SA" dirty="0"/>
              <a:t>    ،محمود، التربية </a:t>
            </a:r>
            <a:r>
              <a:rPr lang="ar-SA" dirty="0" err="1"/>
              <a:t>الصوفيه</a:t>
            </a:r>
            <a:r>
              <a:rPr lang="ar-SA" dirty="0"/>
              <a:t>، </a:t>
            </a:r>
            <a:r>
              <a:rPr lang="ar-SA" dirty="0" err="1"/>
              <a:t>ص</a:t>
            </a:r>
            <a:r>
              <a:rPr lang="ar-SA" dirty="0"/>
              <a:t> 126 )</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6248400"/>
          </a:xfrm>
        </p:spPr>
        <p:txBody>
          <a:bodyPr>
            <a:normAutofit/>
          </a:bodyPr>
          <a:lstStyle/>
          <a:p>
            <a:pPr algn="r">
              <a:buNone/>
            </a:pPr>
            <a:r>
              <a:rPr lang="ar-SA" dirty="0"/>
              <a:t>3ـ أن لا يعتقد في شيخه العصمة، فإن الشيخ وإن كان على أكمل الحالات فليس بمعصوم، إذ قد تصدر منه الهفوات والزلات، ولكنه لا يصر عليها ولا تتعلق همته أبداً بغير الله تعالى.</a:t>
            </a:r>
            <a:br>
              <a:rPr lang="ar-SA" dirty="0"/>
            </a:br>
            <a:r>
              <a:rPr lang="ar-SA" dirty="0"/>
              <a:t>ولكن لا ينبغي للمريد حين يعتقد في شيخه عدم العصمة أن يضع بين عينيه دائماً احتمال خطأ شيخه في كل أمر من أوامره أو توجيه من توجيهاته، لأنه بذلك يمنع عن نفسه الاستفادة، كمثل المريض الذي يدخل إلى طبيبه وليس في قلبه إلا فكرة احتمال خطأ الطبيب في معالجته فهذا من شأنه أن يُضعف الثقة ويُحدثَ الشكَّ والاضطراب في </a:t>
            </a:r>
            <a:r>
              <a:rPr lang="ar-SA" dirty="0" smtClean="0"/>
              <a:t>نفسه (</a:t>
            </a:r>
            <a:r>
              <a:rPr lang="ar-SA" dirty="0" err="1" smtClean="0"/>
              <a:t>القشيري</a:t>
            </a:r>
            <a:r>
              <a:rPr lang="ar-SA" dirty="0" smtClean="0"/>
              <a:t>، </a:t>
            </a:r>
            <a:r>
              <a:rPr lang="ar-SA" dirty="0" err="1" smtClean="0"/>
              <a:t>الرساله</a:t>
            </a:r>
            <a:r>
              <a:rPr lang="ar-SA" dirty="0" smtClean="0"/>
              <a:t>،ص361؛ محمود،التربية </a:t>
            </a:r>
            <a:r>
              <a:rPr lang="ar-SA" dirty="0" err="1" smtClean="0"/>
              <a:t>الصوفيه</a:t>
            </a:r>
            <a:r>
              <a:rPr lang="ar-SA" dirty="0" smtClean="0"/>
              <a:t>، </a:t>
            </a:r>
            <a:r>
              <a:rPr lang="ar-SA" dirty="0" err="1" smtClean="0"/>
              <a:t>ص</a:t>
            </a:r>
            <a:r>
              <a:rPr lang="ar-SA" dirty="0" smtClean="0"/>
              <a:t> )</a:t>
            </a:r>
            <a:r>
              <a:rPr lang="en-US" dirty="0" smtClean="0"/>
              <a:t>74 </a:t>
            </a:r>
            <a:r>
              <a:rPr lang="ar-SA" dirty="0" smtClean="0"/>
              <a:t>127،عيسى،الحقائق،ص</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endParaRPr lang="ar-SA" dirty="0" smtClean="0"/>
          </a:p>
          <a:p>
            <a:pPr algn="r" rtl="1">
              <a:buNone/>
            </a:pPr>
            <a:r>
              <a:rPr lang="ar-SA" dirty="0" smtClean="0"/>
              <a:t>4ـ </a:t>
            </a:r>
            <a:r>
              <a:rPr lang="ar-SA" dirty="0"/>
              <a:t>أن يعتقد كمال شيخه وتمام أهليته للتربية والإرشاد، وإنما كَوَّن هذا الاعتقاد بعد أن فتش ودقَّقَ </a:t>
            </a:r>
            <a:r>
              <a:rPr lang="ar-SA" dirty="0" smtClean="0"/>
              <a:t>بادئ </a:t>
            </a:r>
            <a:r>
              <a:rPr lang="ar-SA" dirty="0"/>
              <a:t>أمره ؛ فوجد انه على قدم النبي عليه الصلاة والسلام  ، ووجد أن الذين </a:t>
            </a:r>
            <a:r>
              <a:rPr lang="ar-SA" dirty="0" err="1"/>
              <a:t>يصحبونه</a:t>
            </a:r>
            <a:r>
              <a:rPr lang="ar-SA" dirty="0"/>
              <a:t> يتقدمون في إيمانهم وعباداتهم وعلمهم وأخلاقهم ومعارفهم الإلهية، لجمعه بين </a:t>
            </a:r>
            <a:r>
              <a:rPr lang="ar-SA" dirty="0" smtClean="0"/>
              <a:t>الشريعة </a:t>
            </a:r>
            <a:r>
              <a:rPr lang="ar-SA" dirty="0"/>
              <a:t>والحقيقة </a:t>
            </a:r>
            <a:endParaRPr lang="ar-SA" dirty="0" smtClean="0"/>
          </a:p>
          <a:p>
            <a:pPr algn="r" rtl="1">
              <a:buNone/>
            </a:pPr>
            <a:r>
              <a:rPr lang="ar-SA" dirty="0"/>
              <a:t> </a:t>
            </a:r>
            <a:r>
              <a:rPr lang="ar-SA" dirty="0" smtClean="0"/>
              <a:t>  (ابن </a:t>
            </a:r>
            <a:r>
              <a:rPr lang="ar-SA" dirty="0"/>
              <a:t>عجيبة،</a:t>
            </a:r>
            <a:r>
              <a:rPr lang="ar-SA" dirty="0" err="1"/>
              <a:t>ايقاظ</a:t>
            </a:r>
            <a:r>
              <a:rPr lang="ar-SA" dirty="0"/>
              <a:t> الهمم،ص 135،الشعراني،</a:t>
            </a:r>
            <a:r>
              <a:rPr lang="ar-SA" dirty="0" err="1"/>
              <a:t>الانوار</a:t>
            </a:r>
            <a:r>
              <a:rPr lang="ar-SA" dirty="0"/>
              <a:t> القدسية،2/35وما بعدها ،عيسى، الحقائق، </a:t>
            </a:r>
            <a:r>
              <a:rPr lang="ar-SA" dirty="0" err="1"/>
              <a:t>ص</a:t>
            </a:r>
            <a:r>
              <a:rPr lang="ar-SA" dirty="0"/>
              <a:t> </a:t>
            </a:r>
            <a:r>
              <a:rPr lang="en-US" dirty="0" smtClean="0"/>
              <a:t>75</a:t>
            </a:r>
            <a:r>
              <a:rPr lang="ar-SA"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4800" y="381000"/>
            <a:ext cx="8382000" cy="6172200"/>
          </a:xfrm>
        </p:spPr>
        <p:txBody>
          <a:bodyPr>
            <a:normAutofit fontScale="92500" lnSpcReduction="10000"/>
          </a:bodyPr>
          <a:lstStyle/>
          <a:p>
            <a:pPr algn="r" rtl="1">
              <a:buNone/>
            </a:pPr>
            <a:r>
              <a:rPr lang="ar-SA" dirty="0" smtClean="0"/>
              <a:t>  5ـ </a:t>
            </a:r>
            <a:r>
              <a:rPr lang="ar-SA" dirty="0"/>
              <a:t>اتصافه بالصدق والإخلاص في صحبته لشيخه، فيكون جاداً في طلبه، منزهاً عن الأغراض والمصالح</a:t>
            </a:r>
            <a:r>
              <a:rPr lang="ar-SA" dirty="0" smtClean="0"/>
              <a:t>.</a:t>
            </a:r>
          </a:p>
          <a:p>
            <a:pPr algn="r" rtl="1">
              <a:buNone/>
            </a:pPr>
            <a:r>
              <a:rPr lang="ar-SA" dirty="0" smtClean="0"/>
              <a:t>  (</a:t>
            </a:r>
            <a:r>
              <a:rPr lang="ar-SA" dirty="0"/>
              <a:t>عيسى،الحقائق،ص </a:t>
            </a:r>
            <a:r>
              <a:rPr lang="en-US" dirty="0" smtClean="0"/>
              <a:t>75</a:t>
            </a:r>
            <a:r>
              <a:rPr lang="ar-SA" dirty="0" smtClean="0"/>
              <a:t>؛ محمود، </a:t>
            </a:r>
            <a:r>
              <a:rPr lang="ar-SA" dirty="0"/>
              <a:t>التربية </a:t>
            </a:r>
            <a:r>
              <a:rPr lang="ar-SA" dirty="0" err="1"/>
              <a:t>الصوفيه</a:t>
            </a:r>
            <a:r>
              <a:rPr lang="ar-SA" dirty="0" smtClean="0"/>
              <a:t>، ص127</a:t>
            </a:r>
            <a:r>
              <a:rPr lang="ar-SA" dirty="0"/>
              <a:t>)</a:t>
            </a:r>
            <a:endParaRPr lang="en-US" dirty="0"/>
          </a:p>
          <a:p>
            <a:pPr algn="r" rtl="1">
              <a:buNone/>
            </a:pPr>
            <a:r>
              <a:rPr lang="ar-SA" dirty="0"/>
              <a:t> </a:t>
            </a:r>
            <a:endParaRPr lang="en-US" dirty="0"/>
          </a:p>
          <a:p>
            <a:pPr algn="r" rtl="1">
              <a:buNone/>
            </a:pPr>
            <a:r>
              <a:rPr lang="ar-SA" dirty="0"/>
              <a:t/>
            </a:r>
            <a:br>
              <a:rPr lang="ar-SA" dirty="0"/>
            </a:br>
            <a:r>
              <a:rPr lang="ar-SA" dirty="0" smtClean="0"/>
              <a:t>6ـ </a:t>
            </a:r>
            <a:r>
              <a:rPr lang="ar-SA" dirty="0"/>
              <a:t>تعظيمه وحفظ حرمته حاضراً وغائباً،وتربية محبته في القلب وهذا دليل صدقه وبقدر التصديق يكون التحقيق. قال إبراهيم بن </a:t>
            </a:r>
            <a:r>
              <a:rPr lang="ar-SA" dirty="0" err="1"/>
              <a:t>شيبان</a:t>
            </a:r>
            <a:r>
              <a:rPr lang="ar-SA" dirty="0"/>
              <a:t> </a:t>
            </a:r>
            <a:r>
              <a:rPr lang="ar-SA" dirty="0" err="1"/>
              <a:t>القرميسيني</a:t>
            </a:r>
            <a:r>
              <a:rPr lang="ar-SA" dirty="0"/>
              <a:t>: (من ترك حرمة المشايخ ابتلي بالدعاوي الكاذبة وافتضح </a:t>
            </a:r>
            <a:r>
              <a:rPr lang="ar-SA" dirty="0" err="1"/>
              <a:t>بها</a:t>
            </a:r>
            <a:r>
              <a:rPr lang="ar-SA" dirty="0"/>
              <a:t>) </a:t>
            </a:r>
            <a:br>
              <a:rPr lang="ar-SA" dirty="0"/>
            </a:br>
            <a:r>
              <a:rPr lang="ar-SA" dirty="0"/>
              <a:t>وقال الشيخ عبد القادر </a:t>
            </a:r>
            <a:r>
              <a:rPr lang="ar-SA" dirty="0" err="1"/>
              <a:t>الجيلاني</a:t>
            </a:r>
            <a:r>
              <a:rPr lang="ar-SA" dirty="0"/>
              <a:t>:</a:t>
            </a:r>
            <a:br>
              <a:rPr lang="ar-SA" dirty="0"/>
            </a:br>
            <a:r>
              <a:rPr lang="ar-SA" dirty="0"/>
              <a:t>(من وقع في عِرض وليٌّ ابتلاه الله بموت القلب</a:t>
            </a:r>
            <a:r>
              <a:rPr lang="ar-SA" dirty="0" smtClean="0"/>
              <a:t>).</a:t>
            </a:r>
          </a:p>
          <a:p>
            <a:pPr algn="r" rtl="1">
              <a:buNone/>
            </a:pPr>
            <a:r>
              <a:rPr lang="ar-SA" dirty="0"/>
              <a:t> </a:t>
            </a:r>
            <a:r>
              <a:rPr lang="ar-SA" dirty="0" smtClean="0"/>
              <a:t>  (</a:t>
            </a:r>
            <a:r>
              <a:rPr lang="ar-SA" dirty="0"/>
              <a:t>ابن عجيبة،</a:t>
            </a:r>
            <a:r>
              <a:rPr lang="ar-SA" dirty="0" err="1"/>
              <a:t>ايقاظ</a:t>
            </a:r>
            <a:r>
              <a:rPr lang="ar-SA" dirty="0"/>
              <a:t> الهمم،ص 135،محمود ، </a:t>
            </a:r>
            <a:r>
              <a:rPr lang="ar-SA" dirty="0" smtClean="0"/>
              <a:t>التربية </a:t>
            </a:r>
            <a:r>
              <a:rPr lang="ar-SA" dirty="0" err="1" smtClean="0"/>
              <a:t>الصوفيه</a:t>
            </a:r>
            <a:r>
              <a:rPr lang="ar-SA" dirty="0" smtClean="0"/>
              <a:t>، ص127</a:t>
            </a:r>
            <a:r>
              <a:rPr lang="ar-SA" dirty="0"/>
              <a:t>)</a:t>
            </a:r>
            <a:endParaRPr lang="en-US" dirty="0"/>
          </a:p>
          <a:p>
            <a:pPr algn="r" rtl="1">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endParaRPr lang="ar-SA" dirty="0" smtClean="0"/>
          </a:p>
          <a:p>
            <a:pPr algn="r" rtl="1">
              <a:buNone/>
            </a:pPr>
            <a:r>
              <a:rPr lang="ar-SA" dirty="0" smtClean="0"/>
              <a:t>7ـ </a:t>
            </a:r>
            <a:r>
              <a:rPr lang="ar-SA" dirty="0"/>
              <a:t>أن يحب شيخه محبة فائقة شريطة أن لا ينقص من قدر بقية الشيوخ، وأن لا يصل غلوه في المحبة إلى حدٌّ فاسد ؛ بأن يُخرج شيخه عن طور البشرية، وإنما تقوى محبة المريد لشيخه بموافقته له أمراً ونهياً.يقول سيدنا </a:t>
            </a:r>
            <a:r>
              <a:rPr lang="ar-SA" dirty="0" smtClean="0"/>
              <a:t>إبراهيم </a:t>
            </a:r>
            <a:r>
              <a:rPr lang="ar-SA" dirty="0"/>
              <a:t>الدسوقي رحمه الله تعالى : من اشتغل بمحبة شيخه ترقى </a:t>
            </a:r>
            <a:r>
              <a:rPr lang="ar-SA" dirty="0" smtClean="0"/>
              <a:t>إلى </a:t>
            </a:r>
            <a:r>
              <a:rPr lang="ar-SA" dirty="0"/>
              <a:t>محبة الله عز وجل </a:t>
            </a:r>
            <a:r>
              <a:rPr lang="ar-SA" dirty="0" smtClean="0"/>
              <a:t>.</a:t>
            </a:r>
          </a:p>
          <a:p>
            <a:pPr algn="r" rtl="1">
              <a:buNone/>
            </a:pPr>
            <a:r>
              <a:rPr lang="ar-SA" dirty="0"/>
              <a:t> </a:t>
            </a:r>
            <a:r>
              <a:rPr lang="ar-SA" dirty="0" smtClean="0"/>
              <a:t>  (</a:t>
            </a:r>
            <a:r>
              <a:rPr lang="ar-SA" dirty="0"/>
              <a:t>الشعراني، </a:t>
            </a:r>
            <a:r>
              <a:rPr lang="ar-SA" dirty="0" smtClean="0"/>
              <a:t>الأنوار </a:t>
            </a:r>
            <a:r>
              <a:rPr lang="ar-SA" dirty="0"/>
              <a:t>القدسية ، 1/187، عيسى ،الحقائق، </a:t>
            </a:r>
            <a:r>
              <a:rPr lang="ar-SA" dirty="0" err="1" smtClean="0"/>
              <a:t>ص</a:t>
            </a:r>
            <a:r>
              <a:rPr lang="en-US" dirty="0" smtClean="0"/>
              <a:t>75</a:t>
            </a:r>
            <a:r>
              <a:rPr lang="ar-SA" dirty="0" smtClean="0"/>
              <a:t>، </a:t>
            </a:r>
            <a:r>
              <a:rPr lang="ar-SA" dirty="0"/>
              <a:t>محمود ، التربية </a:t>
            </a:r>
            <a:r>
              <a:rPr lang="ar-SA" dirty="0" err="1"/>
              <a:t>الصوفيه</a:t>
            </a:r>
            <a:r>
              <a:rPr lang="ar-SA" dirty="0"/>
              <a:t>، </a:t>
            </a:r>
            <a:r>
              <a:rPr lang="ar-SA" dirty="0" err="1"/>
              <a:t>ص</a:t>
            </a:r>
            <a:r>
              <a:rPr lang="ar-SA" dirty="0"/>
              <a:t> 126 )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r>
              <a:rPr lang="ar-SA" dirty="0"/>
              <a:t>8ـ عدم تطلعه إلى غير شيخه لئلا يتشتت قلبه بين شيخين، ومثال المريد في ذلك كمثل المريض الذي يطبب جسمه عند طبيبين في وقت واحد فيقع في الحيرة والتردد [ينبغي الملاحظة أن المقصود بالشيخ هنا هو شيخ التربية لا شيخ التعليم ؛ إذ يمكن لطالب العلم أن يكون له عدة أساتذة، ويمكن للمريد أن يكون له أساتذة في العلم لأن ارتباطه بهم ارتباط علمي، بينما صلة المريد بشيخ التربية صلة قلبية وتربوية].(ابن عجيبة، </a:t>
            </a:r>
            <a:r>
              <a:rPr lang="ar-SA" dirty="0" err="1"/>
              <a:t>ايقاظ</a:t>
            </a:r>
            <a:r>
              <a:rPr lang="ar-SA" dirty="0"/>
              <a:t> الهمم، </a:t>
            </a:r>
            <a:r>
              <a:rPr lang="ar-SA" dirty="0" err="1"/>
              <a:t>ص</a:t>
            </a:r>
            <a:r>
              <a:rPr lang="ar-SA" dirty="0"/>
              <a:t> 136،عيسى . الحقائق </a:t>
            </a:r>
            <a:r>
              <a:rPr lang="ar-SA" dirty="0" err="1"/>
              <a:t>ص</a:t>
            </a:r>
            <a:r>
              <a:rPr lang="ar-SA" dirty="0"/>
              <a:t> 76 .الشعراني،</a:t>
            </a:r>
            <a:r>
              <a:rPr lang="ar-SA" dirty="0" err="1"/>
              <a:t>الانوار</a:t>
            </a:r>
            <a:r>
              <a:rPr lang="ar-SA" dirty="0"/>
              <a:t> القدسية،ص 62،64/1)</a:t>
            </a:r>
            <a:br>
              <a:rPr lang="ar-SA" dirty="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609600"/>
            <a:ext cx="8458200" cy="5943600"/>
          </a:xfrm>
        </p:spPr>
        <p:txBody>
          <a:bodyPr>
            <a:normAutofit lnSpcReduction="10000"/>
          </a:bodyPr>
          <a:lstStyle/>
          <a:p>
            <a:pPr algn="r" rtl="1">
              <a:buNone/>
            </a:pPr>
            <a:r>
              <a:rPr lang="ar-SA" dirty="0"/>
              <a:t>9- مصارحة شيخه بما يأتيه من أحوال أو واردات أو </a:t>
            </a:r>
            <a:r>
              <a:rPr lang="ar-SA" dirty="0" err="1"/>
              <a:t>منامات</a:t>
            </a:r>
            <a:r>
              <a:rPr lang="ar-SA" dirty="0"/>
              <a:t> أولا بأول ،لكي يأخذ الشيخ بيده ، ويساعده على </a:t>
            </a:r>
            <a:r>
              <a:rPr lang="ar-SA" dirty="0" err="1"/>
              <a:t>ان</a:t>
            </a:r>
            <a:r>
              <a:rPr lang="ar-SA" dirty="0"/>
              <a:t> يكون طلبه دائما للمكرم وليس </a:t>
            </a:r>
            <a:r>
              <a:rPr lang="ar-SA" dirty="0" smtClean="0"/>
              <a:t>للكرامة، </a:t>
            </a:r>
            <a:r>
              <a:rPr lang="ar-SA" dirty="0"/>
              <a:t>وحاله هنا مع الشيخ كالمريض الذي لا يجوز أن يكتم شيئا من أوجاعه عن طبيبه (الشعراني،</a:t>
            </a:r>
            <a:r>
              <a:rPr lang="ar-SA" dirty="0" err="1"/>
              <a:t>الانوار</a:t>
            </a:r>
            <a:r>
              <a:rPr lang="ar-SA" dirty="0"/>
              <a:t>،2/40 وما بعدها ،ياسين،التصوف، </a:t>
            </a:r>
            <a:r>
              <a:rPr lang="ar-SA" dirty="0" err="1"/>
              <a:t>ص</a:t>
            </a:r>
            <a:r>
              <a:rPr lang="ar-SA" dirty="0"/>
              <a:t> 127) </a:t>
            </a:r>
            <a:endParaRPr lang="en-US" dirty="0"/>
          </a:p>
          <a:p>
            <a:pPr algn="r" rtl="1">
              <a:buNone/>
            </a:pPr>
            <a:r>
              <a:rPr lang="ar-SA" dirty="0"/>
              <a:t> </a:t>
            </a:r>
            <a:endParaRPr lang="en-US" dirty="0"/>
          </a:p>
          <a:p>
            <a:pPr algn="r" rtl="1">
              <a:buNone/>
            </a:pPr>
            <a:r>
              <a:rPr lang="ar-SA" dirty="0"/>
              <a:t>10- ألا يرى نفسه يستغني عن علم شيخه ولو صار من كبار العلماء، فأن طريق </a:t>
            </a:r>
            <a:r>
              <a:rPr lang="ar-SA" dirty="0" err="1"/>
              <a:t>الصوفيه</a:t>
            </a:r>
            <a:r>
              <a:rPr lang="ar-SA" dirty="0"/>
              <a:t> أمر خاص زائد على علوم الظاهر </a:t>
            </a:r>
            <a:r>
              <a:rPr lang="ar-SA" dirty="0" smtClean="0"/>
              <a:t>،إذ </a:t>
            </a:r>
            <a:r>
              <a:rPr lang="ar-SA" dirty="0"/>
              <a:t>أن الشيخ يصل </a:t>
            </a:r>
            <a:r>
              <a:rPr lang="ar-SA" dirty="0" err="1"/>
              <a:t>به</a:t>
            </a:r>
            <a:r>
              <a:rPr lang="ar-SA" dirty="0"/>
              <a:t> </a:t>
            </a:r>
            <a:r>
              <a:rPr lang="ar-SA" dirty="0" smtClean="0"/>
              <a:t>إلى </a:t>
            </a:r>
            <a:r>
              <a:rPr lang="ar-SA" dirty="0"/>
              <a:t>محل القرب من حضرة الله تعالى ،فيصير يكره المعاصي طبعا في تلك الحضرة....(الشعراني، </a:t>
            </a:r>
            <a:r>
              <a:rPr lang="ar-SA" dirty="0" err="1"/>
              <a:t>الانوار</a:t>
            </a:r>
            <a:r>
              <a:rPr lang="ar-SA" dirty="0"/>
              <a:t>، 1/195)</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a:buNone/>
            </a:pPr>
            <a:endParaRPr lang="ar-SA" dirty="0" smtClean="0"/>
          </a:p>
          <a:p>
            <a:pPr algn="r">
              <a:buNone/>
            </a:pPr>
            <a:endParaRPr lang="ar-SA" dirty="0"/>
          </a:p>
          <a:p>
            <a:pPr algn="r" rtl="1">
              <a:buNone/>
            </a:pPr>
            <a:r>
              <a:rPr lang="ar-SA" dirty="0" smtClean="0"/>
              <a:t>11- </a:t>
            </a:r>
            <a:r>
              <a:rPr lang="ar-SA" dirty="0"/>
              <a:t>ألا يلزم شيخه بالباطن الجواب عن مسألة سألها إياه أو حكاية حكاها له ...،بل يذكر حاجته ويسكت ، فان أجابه شيخه فذاك ، </a:t>
            </a:r>
            <a:r>
              <a:rPr lang="ar-SA" dirty="0" smtClean="0"/>
              <a:t>وإلا </a:t>
            </a:r>
            <a:r>
              <a:rPr lang="ar-SA" dirty="0"/>
              <a:t>فلينفِ عن قلبه طلب الجواب من </a:t>
            </a:r>
            <a:r>
              <a:rPr lang="ar-SA" dirty="0" smtClean="0"/>
              <a:t>الشيخ...، وهذا </a:t>
            </a:r>
            <a:r>
              <a:rPr lang="ar-SA" dirty="0"/>
              <a:t>خاص بالمريدين، أما طلبة العلم فلهم شأن آخر.(الشعراني ، </a:t>
            </a:r>
            <a:r>
              <a:rPr lang="ar-SA" dirty="0" smtClean="0"/>
              <a:t>الأنوار،2/83</a:t>
            </a:r>
            <a:r>
              <a:rPr lang="ar-SA" dirty="0"/>
              <a:t>)</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ctr" rtl="1">
              <a:buNone/>
            </a:pPr>
            <a:endParaRPr lang="ar-SA" b="1" dirty="0" smtClean="0"/>
          </a:p>
          <a:p>
            <a:pPr algn="ctr" rtl="1">
              <a:buNone/>
            </a:pPr>
            <a:r>
              <a:rPr lang="ar-SA" b="1" dirty="0" smtClean="0"/>
              <a:t>ب</a:t>
            </a:r>
            <a:r>
              <a:rPr lang="ar-SA" b="1" dirty="0"/>
              <a:t>) </a:t>
            </a:r>
            <a:r>
              <a:rPr lang="ar-SA" b="1" u="sng" dirty="0"/>
              <a:t>آداب المريد الظاهرة مع شيخه</a:t>
            </a:r>
            <a:r>
              <a:rPr lang="ar-SA" b="1" u="sng" dirty="0" smtClean="0"/>
              <a:t>:</a:t>
            </a:r>
          </a:p>
          <a:p>
            <a:pPr algn="r" rtl="1">
              <a:buNone/>
            </a:pPr>
            <a:endParaRPr lang="en-US" dirty="0"/>
          </a:p>
          <a:p>
            <a:pPr algn="r" rtl="1">
              <a:buNone/>
            </a:pPr>
            <a:r>
              <a:rPr lang="ar-SA" dirty="0"/>
              <a:t>1ـ أن يوافق شيخه أمراً ونهياً، كموافقة المريض لطبيبه،فإن لم يفعل فهو دليل على عدم صدقه ،ومن هنا كان سيدنا أبو بكر الصديق رضي الله عنه أسبق الناس </a:t>
            </a:r>
            <a:r>
              <a:rPr lang="ar-SA" dirty="0" smtClean="0"/>
              <a:t>إلى </a:t>
            </a:r>
            <a:r>
              <a:rPr lang="ar-SA" dirty="0"/>
              <a:t>تصديق رسول الله صلى الله عليه وسلم وطاعته.( ابن عجيبة،</a:t>
            </a:r>
            <a:r>
              <a:rPr lang="ar-SA" dirty="0" err="1"/>
              <a:t>ايقاظ</a:t>
            </a:r>
            <a:r>
              <a:rPr lang="ar-SA" dirty="0"/>
              <a:t> الهمم، </a:t>
            </a:r>
            <a:r>
              <a:rPr lang="ar-SA" dirty="0" err="1"/>
              <a:t>ص</a:t>
            </a:r>
            <a:r>
              <a:rPr lang="ar-SA" dirty="0"/>
              <a:t> 134،الشعراني ، </a:t>
            </a:r>
            <a:r>
              <a:rPr lang="ar-SA" dirty="0" err="1"/>
              <a:t>الانوار</a:t>
            </a:r>
            <a:r>
              <a:rPr lang="ar-SA" dirty="0"/>
              <a:t>،1/191)</a:t>
            </a:r>
            <a:br>
              <a:rPr lang="ar-SA" dirty="0"/>
            </a:b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r>
              <a:rPr lang="ar-SA" dirty="0"/>
              <a:t>2ـ أن يلتزم السكينة والوقار في مجلسه، فلا </a:t>
            </a:r>
            <a:r>
              <a:rPr lang="ar-SA" dirty="0" smtClean="0"/>
              <a:t>يتكئ </a:t>
            </a:r>
            <a:r>
              <a:rPr lang="ar-SA" dirty="0"/>
              <a:t>على شيء يعتمده، ولا يمد رجله في حضرته، ولا يتثاءب ولا ينام، ولا يضحك بلا سبب، ولا يرفع صوته عليه، ولا يتكلم حتى يستأذنه لأن ذلك من عدم المبالاة بالشيخ وعدم الاحترام له، </a:t>
            </a:r>
            <a:r>
              <a:rPr lang="ar-SA" dirty="0" smtClean="0"/>
              <a:t>وألا </a:t>
            </a:r>
            <a:r>
              <a:rPr lang="ar-SA" dirty="0"/>
              <a:t>يمش </a:t>
            </a:r>
            <a:r>
              <a:rPr lang="ar-SA" dirty="0" smtClean="0"/>
              <a:t>أمامه، </a:t>
            </a:r>
            <a:r>
              <a:rPr lang="ar-SA" dirty="0"/>
              <a:t>ومن صحب المشايخ بغير أدب واحترام حرم مددهم وثمرات ألحاظهم وبركاتهم</a:t>
            </a:r>
            <a:r>
              <a:rPr lang="ar-SA" dirty="0" smtClean="0"/>
              <a:t>.</a:t>
            </a:r>
          </a:p>
          <a:p>
            <a:pPr algn="r" rtl="1">
              <a:buNone/>
            </a:pPr>
            <a:r>
              <a:rPr lang="ar-SA" dirty="0" smtClean="0"/>
              <a:t>   (</a:t>
            </a:r>
            <a:r>
              <a:rPr lang="ar-SA" dirty="0"/>
              <a:t>ابن عجيبة ، </a:t>
            </a:r>
            <a:r>
              <a:rPr lang="ar-SA" dirty="0" smtClean="0"/>
              <a:t>إيقاظ </a:t>
            </a:r>
            <a:r>
              <a:rPr lang="ar-SA" dirty="0"/>
              <a:t>الهمم،ص 134، الشرقاوي،التصوف،ص 119، عيسى، الحقائق،ص </a:t>
            </a:r>
            <a:r>
              <a:rPr lang="ar-SA" dirty="0" smtClean="0"/>
              <a:t>76)</a:t>
            </a:r>
            <a:r>
              <a:rPr lang="ar-SA" dirty="0"/>
              <a:t/>
            </a:r>
            <a:br>
              <a:rPr lang="ar-SA" dirty="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fontScale="85000" lnSpcReduction="10000"/>
          </a:bodyPr>
          <a:lstStyle/>
          <a:p>
            <a:pPr algn="ctr">
              <a:buNone/>
            </a:pPr>
            <a:r>
              <a:rPr lang="ar-SA" dirty="0"/>
              <a:t>بسم الله الرحمن الرحيم</a:t>
            </a:r>
            <a:endParaRPr lang="en-US" dirty="0"/>
          </a:p>
          <a:p>
            <a:pPr algn="ctr">
              <a:buNone/>
            </a:pPr>
            <a:r>
              <a:rPr lang="ar-SA" dirty="0"/>
              <a:t> </a:t>
            </a:r>
            <a:endParaRPr lang="en-US" dirty="0"/>
          </a:p>
          <a:p>
            <a:pPr algn="ctr">
              <a:buNone/>
            </a:pPr>
            <a:r>
              <a:rPr lang="ar-SA" dirty="0"/>
              <a:t>تمهيد</a:t>
            </a:r>
            <a:endParaRPr lang="en-US" dirty="0"/>
          </a:p>
          <a:p>
            <a:pPr algn="ctr">
              <a:buNone/>
            </a:pPr>
            <a:r>
              <a:rPr lang="ar-SA" u="sng" dirty="0"/>
              <a:t>أهمية المرشد</a:t>
            </a:r>
            <a:endParaRPr lang="en-US" dirty="0"/>
          </a:p>
          <a:p>
            <a:pPr algn="r">
              <a:buNone/>
            </a:pPr>
            <a:r>
              <a:rPr lang="ar-SA" dirty="0"/>
              <a:t> </a:t>
            </a:r>
            <a:endParaRPr lang="en-US" dirty="0"/>
          </a:p>
          <a:p>
            <a:pPr algn="r">
              <a:buNone/>
            </a:pPr>
            <a:r>
              <a:rPr lang="ar-SA" dirty="0"/>
              <a:t>يقول الحق تبارك وتعالى ﴿ولكل قوم هاد﴾</a:t>
            </a:r>
            <a:r>
              <a:rPr lang="ar-SA" baseline="30000" dirty="0"/>
              <a:t>7 الرعد</a:t>
            </a:r>
            <a:r>
              <a:rPr lang="ar-SA" dirty="0"/>
              <a:t> فدل على أن قضية المعلم الهادي والدليل المرشد ضرورة </a:t>
            </a:r>
            <a:r>
              <a:rPr lang="ar-SA" dirty="0" err="1"/>
              <a:t>لزومية</a:t>
            </a:r>
            <a:r>
              <a:rPr lang="ar-SA" dirty="0"/>
              <a:t> طبعا وشرعا ومن هنا أرسل الله الرسل مبشرين ومنذرين لئلا يكون للناس على الله حجة بعد الرسل ﴿وما كنا معذبين حتى نبعث رسولا﴾</a:t>
            </a:r>
            <a:r>
              <a:rPr lang="ar-SA" baseline="30000" dirty="0"/>
              <a:t>15 الإسراء</a:t>
            </a:r>
            <a:endParaRPr lang="en-US" dirty="0"/>
          </a:p>
          <a:p>
            <a:pPr algn="r">
              <a:buNone/>
            </a:pPr>
            <a:r>
              <a:rPr lang="ar-SA" dirty="0"/>
              <a:t>ربما كان الأخذ السليم عن الكتاب السليم فيه الأجر فقط أما الأخذ عن الشيخ ففيه الأجر وفيه الوصول معا لأن فيه سر الإمداد بالبركة وربط المريد بالحبل المحمدي وذلك أشبه بالتيار الكهربائي لا ينتقل إلا بالموصل.(يوسف، الموسوعة </a:t>
            </a:r>
            <a:r>
              <a:rPr lang="ar-SA" dirty="0" err="1"/>
              <a:t>اليوسفية</a:t>
            </a:r>
            <a:r>
              <a:rPr lang="ar-SA" dirty="0"/>
              <a:t>، ص351-352)</a:t>
            </a:r>
            <a:endParaRPr lang="en-US" dirty="0"/>
          </a:p>
          <a:p>
            <a:pPr algn="l">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endParaRPr lang="ar-SA" dirty="0" smtClean="0"/>
          </a:p>
          <a:p>
            <a:pPr algn="r" rtl="1">
              <a:buNone/>
            </a:pPr>
            <a:r>
              <a:rPr lang="ar-SA" dirty="0" smtClean="0"/>
              <a:t>3ـ </a:t>
            </a:r>
            <a:r>
              <a:rPr lang="ar-SA" dirty="0"/>
              <a:t>المبادرة إلى خدمته بقدر الإمكان، فمن خَدَم خُدِم، بماله </a:t>
            </a:r>
            <a:r>
              <a:rPr lang="ar-SA" dirty="0" smtClean="0"/>
              <a:t>أو </a:t>
            </a:r>
            <a:r>
              <a:rPr lang="ar-SA" dirty="0"/>
              <a:t>بنفسه فخدمة الرجال سبب الوصال لمولى الموالي،ويتعدى ذلك </a:t>
            </a:r>
            <a:r>
              <a:rPr lang="ar-SA" dirty="0" smtClean="0"/>
              <a:t>إلى </a:t>
            </a:r>
            <a:r>
              <a:rPr lang="ar-SA" dirty="0"/>
              <a:t>خدمة عيال شيخه وتفقد أحوالهم ما أمكنه ،وعليه أن يتأدب أثناء الخدمة فمن خدم شيخه بلا أدب جره ذلك </a:t>
            </a:r>
            <a:r>
              <a:rPr lang="ar-SA" dirty="0" smtClean="0"/>
              <a:t>إلى </a:t>
            </a:r>
            <a:r>
              <a:rPr lang="ar-SA" dirty="0"/>
              <a:t>العطب /أي الهلاك .(ابن عجيبة،</a:t>
            </a:r>
            <a:r>
              <a:rPr lang="ar-SA" dirty="0" err="1"/>
              <a:t>ايقاظ</a:t>
            </a:r>
            <a:r>
              <a:rPr lang="ar-SA" dirty="0"/>
              <a:t> الهمم،ص 134، عيسى ، الحقائق، ص76    ، الشعراني </a:t>
            </a:r>
            <a:r>
              <a:rPr lang="ar-SA" dirty="0" smtClean="0"/>
              <a:t>الأنوار </a:t>
            </a:r>
            <a:r>
              <a:rPr lang="ar-SA" dirty="0"/>
              <a:t>2/57)</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endParaRPr lang="ar-SA" dirty="0" smtClean="0"/>
          </a:p>
          <a:p>
            <a:pPr algn="r" rtl="1">
              <a:buNone/>
            </a:pPr>
            <a:r>
              <a:rPr lang="ar-SA" dirty="0" smtClean="0"/>
              <a:t>4ـ </a:t>
            </a:r>
            <a:r>
              <a:rPr lang="ar-SA" dirty="0"/>
              <a:t>دوام حضور مجالسه، فإن كان في بلد بعيد فعليه أن يكرر زيارته بقدر المستطاع، ولذلك قيل: (زيارة المربي ترقي وتربي)،فمدد الشيخ جار </a:t>
            </a:r>
            <a:r>
              <a:rPr lang="ar-SA" dirty="0" smtClean="0"/>
              <a:t>كالساقية </a:t>
            </a:r>
            <a:r>
              <a:rPr lang="ar-SA" dirty="0"/>
              <a:t>،فإن غفل عن الساقية انقطع الماء...وعليك </a:t>
            </a:r>
            <a:r>
              <a:rPr lang="ar-SA" dirty="0" smtClean="0"/>
              <a:t>إلا </a:t>
            </a:r>
            <a:r>
              <a:rPr lang="ar-SA" dirty="0"/>
              <a:t>تقوم من مجلسه </a:t>
            </a:r>
            <a:r>
              <a:rPr lang="ar-SA" dirty="0" smtClean="0"/>
              <a:t>إلا بإذنه.</a:t>
            </a:r>
            <a:r>
              <a:rPr lang="ar-SA" dirty="0"/>
              <a:t/>
            </a:r>
            <a:br>
              <a:rPr lang="ar-SA" dirty="0"/>
            </a:br>
            <a:r>
              <a:rPr lang="ar-SA" dirty="0"/>
              <a:t>وإن السادة الصوفية </a:t>
            </a:r>
            <a:r>
              <a:rPr lang="ar-SA" dirty="0" err="1"/>
              <a:t>بنوا</a:t>
            </a:r>
            <a:r>
              <a:rPr lang="ar-SA" dirty="0"/>
              <a:t> سيرهم على ثلاثة أصول "الاجتماع والاستماع </a:t>
            </a:r>
            <a:r>
              <a:rPr lang="ar-SA" dirty="0" smtClean="0"/>
              <a:t>والإتباع" </a:t>
            </a:r>
            <a:r>
              <a:rPr lang="ar-SA" dirty="0"/>
              <a:t>وبذلك يحصل الانتفاع.(ابن عجيبة،</a:t>
            </a:r>
            <a:r>
              <a:rPr lang="ar-SA" dirty="0" err="1"/>
              <a:t>ايقاظ</a:t>
            </a:r>
            <a:r>
              <a:rPr lang="ar-SA" dirty="0"/>
              <a:t> الهمم،ص 135،الشرقاوي ، التصوف، </a:t>
            </a:r>
            <a:r>
              <a:rPr lang="ar-SA" dirty="0" err="1"/>
              <a:t>ص</a:t>
            </a:r>
            <a:r>
              <a:rPr lang="ar-SA" dirty="0"/>
              <a:t> 118، عيسى، الحقائق،ص </a:t>
            </a:r>
            <a:r>
              <a:rPr lang="ar-SA" dirty="0" smtClean="0"/>
              <a:t>76)</a:t>
            </a:r>
            <a:endParaRPr lang="en-US" dirty="0"/>
          </a:p>
          <a:p>
            <a:pPr algn="r" rtl="1">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lnSpcReduction="10000"/>
          </a:bodyPr>
          <a:lstStyle/>
          <a:p>
            <a:pPr algn="r" rtl="1">
              <a:buNone/>
            </a:pPr>
            <a:endParaRPr lang="ar-SA" dirty="0" smtClean="0"/>
          </a:p>
          <a:p>
            <a:pPr algn="r" rtl="1">
              <a:buNone/>
            </a:pPr>
            <a:endParaRPr lang="ar-SA" dirty="0"/>
          </a:p>
          <a:p>
            <a:pPr algn="r" rtl="1">
              <a:buNone/>
            </a:pPr>
            <a:r>
              <a:rPr lang="ar-SA" dirty="0" smtClean="0"/>
              <a:t>5ـ </a:t>
            </a:r>
            <a:r>
              <a:rPr lang="ar-SA" dirty="0"/>
              <a:t>الصبر على مواقفه التربوية كجفوته وإعراضه... الخ، التي يقصد </a:t>
            </a:r>
            <a:r>
              <a:rPr lang="ar-SA" dirty="0" err="1"/>
              <a:t>بها</a:t>
            </a:r>
            <a:r>
              <a:rPr lang="ar-SA" dirty="0"/>
              <a:t> تخليص المريد من </a:t>
            </a:r>
            <a:r>
              <a:rPr lang="ar-SA" dirty="0" err="1"/>
              <a:t>رعوناته</a:t>
            </a:r>
            <a:r>
              <a:rPr lang="ar-SA" dirty="0"/>
              <a:t> النفسية وأمراضه القلبية،أو لحكمة لا يعرفها المريد</a:t>
            </a:r>
            <a:r>
              <a:rPr lang="ar-SA" dirty="0" smtClean="0"/>
              <a:t>.</a:t>
            </a:r>
          </a:p>
          <a:p>
            <a:pPr algn="r" rtl="1">
              <a:buNone/>
            </a:pPr>
            <a:r>
              <a:rPr lang="ar-SA" dirty="0"/>
              <a:t> </a:t>
            </a:r>
            <a:r>
              <a:rPr lang="ar-SA" dirty="0" smtClean="0"/>
              <a:t>  ( </a:t>
            </a:r>
            <a:r>
              <a:rPr lang="ar-SA" dirty="0"/>
              <a:t>عيسى، الحقائق،ص </a:t>
            </a:r>
            <a:r>
              <a:rPr lang="ar-SA" dirty="0" smtClean="0"/>
              <a:t>76؛ الشرقاوي</a:t>
            </a:r>
            <a:r>
              <a:rPr lang="ar-SA" dirty="0"/>
              <a:t>، </a:t>
            </a:r>
            <a:r>
              <a:rPr lang="ar-SA" dirty="0" smtClean="0"/>
              <a:t>التصوف،ص118؛       محمود </a:t>
            </a:r>
            <a:r>
              <a:rPr lang="ar-SA" dirty="0"/>
              <a:t>، التربية </a:t>
            </a:r>
            <a:r>
              <a:rPr lang="ar-SA" dirty="0" err="1"/>
              <a:t>الصوفيه</a:t>
            </a:r>
            <a:r>
              <a:rPr lang="ar-SA" dirty="0"/>
              <a:t> ، </a:t>
            </a:r>
            <a:r>
              <a:rPr lang="ar-SA" dirty="0" err="1"/>
              <a:t>ص</a:t>
            </a:r>
            <a:r>
              <a:rPr lang="ar-SA" dirty="0"/>
              <a:t> 126 )</a:t>
            </a:r>
            <a:br>
              <a:rPr lang="ar-SA" dirty="0"/>
            </a:br>
            <a:endParaRPr lang="en-US" dirty="0"/>
          </a:p>
          <a:p>
            <a:pPr algn="r" rtl="1">
              <a:buNone/>
            </a:pPr>
            <a:r>
              <a:rPr lang="ar-SA" dirty="0"/>
              <a:t> </a:t>
            </a:r>
            <a:endParaRPr lang="en-US" dirty="0"/>
          </a:p>
          <a:p>
            <a:pPr algn="r" rtl="1">
              <a:buNone/>
            </a:pPr>
            <a:r>
              <a:rPr lang="ar-SA" dirty="0"/>
              <a:t/>
            </a:r>
            <a:br>
              <a:rPr lang="ar-SA" dirty="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r>
              <a:rPr lang="ar-SA" dirty="0" smtClean="0"/>
              <a:t>6ـ أن لا ينقل من كلام الشيخ إلى الناس إلا بقدر </a:t>
            </a:r>
            <a:r>
              <a:rPr lang="ar-SA" dirty="0" err="1" smtClean="0"/>
              <a:t>أفهامهم</a:t>
            </a:r>
            <a:r>
              <a:rPr lang="ar-SA" dirty="0" smtClean="0"/>
              <a:t> وعقولهم لئلا يسيء إلى نفسه وشيخه، وقد قال سيدنا علي رضي الله عنه: (حدثوا الناس بما يعرفون، أتحبون أن يُكذَّبَ الله ورسولُهُ ؟) ،فالعاقل من صحب شيخه كمن يصحب الملوك. وأنشدوا </a:t>
            </a:r>
            <a:endParaRPr lang="en-US" dirty="0" smtClean="0"/>
          </a:p>
          <a:p>
            <a:pPr algn="r" rtl="1">
              <a:buNone/>
            </a:pPr>
            <a:r>
              <a:rPr lang="ar-SA" dirty="0" smtClean="0"/>
              <a:t> </a:t>
            </a:r>
            <a:endParaRPr lang="en-US" dirty="0" smtClean="0"/>
          </a:p>
          <a:p>
            <a:pPr algn="ctr" rtl="1">
              <a:buNone/>
            </a:pPr>
            <a:r>
              <a:rPr lang="ar-SA" dirty="0" smtClean="0"/>
              <a:t>إذا صحبت الملوك فالبس           من التوقي أجل ملبس</a:t>
            </a:r>
            <a:endParaRPr lang="en-US" dirty="0" smtClean="0"/>
          </a:p>
          <a:p>
            <a:pPr algn="ctr" rtl="1">
              <a:buNone/>
            </a:pPr>
            <a:r>
              <a:rPr lang="ar-SA" dirty="0" smtClean="0"/>
              <a:t>وادخل إذا دخلت أعمى          واخرج إذا خرجت أخرس </a:t>
            </a:r>
          </a:p>
          <a:p>
            <a:pPr algn="ctr" rtl="1">
              <a:buNone/>
            </a:pPr>
            <a:endParaRPr lang="en-US" dirty="0" smtClean="0"/>
          </a:p>
          <a:p>
            <a:pPr algn="r" rtl="1">
              <a:buNone/>
            </a:pPr>
            <a:r>
              <a:rPr lang="ar-SA" dirty="0" smtClean="0"/>
              <a:t>(الشعراني، الأنوار،1/203،عيسى، الحقائق، ص77)</a:t>
            </a:r>
            <a:endParaRPr lang="en-US" dirty="0" smtClean="0"/>
          </a:p>
          <a:p>
            <a:pPr algn="l" rtl="1">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r" rtl="1">
              <a:buNone/>
            </a:pPr>
            <a:endParaRPr lang="ar-SA" dirty="0" smtClean="0"/>
          </a:p>
          <a:p>
            <a:pPr algn="r" rtl="1">
              <a:buNone/>
            </a:pPr>
            <a:r>
              <a:rPr lang="ar-SA" dirty="0" smtClean="0"/>
              <a:t>7- </a:t>
            </a:r>
            <a:r>
              <a:rPr lang="ar-SA" dirty="0"/>
              <a:t>ليس للمريد أن يطالب أكثر مما يعطيه الشيخ، لأنه اعلم بما يصلحه ، ومثل المريد مع الشيخ كالجالس على شاطئ البحر ينتظر ما يقذفه (ياسين، التصوف،ص 124</a:t>
            </a:r>
            <a:r>
              <a:rPr lang="ar-SA" dirty="0" smtClean="0"/>
              <a:t>)</a:t>
            </a:r>
          </a:p>
          <a:p>
            <a:pPr algn="r" rtl="1">
              <a:buNone/>
            </a:pPr>
            <a:endParaRPr lang="en-US" dirty="0"/>
          </a:p>
          <a:p>
            <a:pPr algn="r" rtl="1">
              <a:buNone/>
            </a:pPr>
            <a:r>
              <a:rPr lang="ar-SA" dirty="0"/>
              <a:t>8- أن يشاوره في أموره </a:t>
            </a:r>
            <a:r>
              <a:rPr lang="ar-SA" dirty="0" smtClean="0"/>
              <a:t>إلهامه </a:t>
            </a:r>
            <a:r>
              <a:rPr lang="ar-SA" dirty="0"/>
              <a:t>،ويستمع إلى نصائحه وإرشاداته.(الشرقاوي ، التصوف،ص 119)</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8229600" cy="5867400"/>
          </a:xfrm>
        </p:spPr>
        <p:txBody>
          <a:bodyPr>
            <a:normAutofit/>
          </a:bodyPr>
          <a:lstStyle/>
          <a:p>
            <a:pPr algn="r" rtl="1">
              <a:buNone/>
            </a:pPr>
            <a:endParaRPr lang="ar-SA" dirty="0" smtClean="0"/>
          </a:p>
          <a:p>
            <a:pPr algn="r" rtl="1">
              <a:buNone/>
            </a:pPr>
            <a:r>
              <a:rPr lang="ar-SA" dirty="0" smtClean="0"/>
              <a:t>9- </a:t>
            </a:r>
            <a:r>
              <a:rPr lang="ar-SA" dirty="0"/>
              <a:t>ألا يجالس من يعترض على شيخه ويبغضه،لأنه ربما أورث عنده شكا في حال شيخه بكلامه الجافي وميزانه </a:t>
            </a:r>
            <a:r>
              <a:rPr lang="ar-SA" dirty="0" err="1"/>
              <a:t>الجائف</a:t>
            </a:r>
            <a:r>
              <a:rPr lang="ar-SA" dirty="0"/>
              <a:t>.(الشعراني ، الأنوار،2/46</a:t>
            </a:r>
            <a:r>
              <a:rPr lang="ar-SA" dirty="0" smtClean="0"/>
              <a:t>)</a:t>
            </a:r>
          </a:p>
          <a:p>
            <a:pPr algn="r" rtl="1">
              <a:buNone/>
            </a:pPr>
            <a:endParaRPr lang="en-US" dirty="0"/>
          </a:p>
          <a:p>
            <a:pPr algn="r" rtl="1">
              <a:buNone/>
            </a:pPr>
            <a:r>
              <a:rPr lang="ar-SA" dirty="0"/>
              <a:t>10- ألا يطعن فيمن ولاه شيخه أمرا من أمور الدين أو الدنيا  كالتدريس أو </a:t>
            </a:r>
            <a:r>
              <a:rPr lang="ar-SA" dirty="0" err="1"/>
              <a:t>الجبايه</a:t>
            </a:r>
            <a:r>
              <a:rPr lang="ar-SA" dirty="0" smtClean="0"/>
              <a:t>.... فإن </a:t>
            </a:r>
            <a:r>
              <a:rPr lang="ar-SA" dirty="0"/>
              <a:t>فعل ذلك نقض العهد مع شيخه ،لأنه بايعه على السمع </a:t>
            </a:r>
            <a:r>
              <a:rPr lang="ar-SA" dirty="0" err="1"/>
              <a:t>والطاعه</a:t>
            </a:r>
            <a:r>
              <a:rPr lang="ar-SA" dirty="0"/>
              <a:t> في كل ما يأمره </a:t>
            </a:r>
            <a:r>
              <a:rPr lang="ar-SA" dirty="0" err="1"/>
              <a:t>به</a:t>
            </a:r>
            <a:r>
              <a:rPr lang="ar-SA" dirty="0"/>
              <a:t> ،أو ينهاه عنه.... وهو باعتراضه يرى نفسه أتم عقلا من </a:t>
            </a:r>
            <a:r>
              <a:rPr lang="ar-SA" dirty="0" smtClean="0"/>
              <a:t>شيخه. (</a:t>
            </a:r>
            <a:r>
              <a:rPr lang="ar-SA" dirty="0"/>
              <a:t>الشعراني الأنوار،2/79)</a:t>
            </a:r>
            <a:br>
              <a:rPr lang="ar-SA" dirty="0"/>
            </a:b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ctr" rtl="1">
              <a:buNone/>
            </a:pPr>
            <a:r>
              <a:rPr lang="ar-SA" u="sng" dirty="0"/>
              <a:t>الأدلة الشرعية على الاحتياج إلى المرشد</a:t>
            </a:r>
            <a:r>
              <a:rPr lang="ar-SA" u="sng" dirty="0" smtClean="0"/>
              <a:t>:</a:t>
            </a:r>
          </a:p>
          <a:p>
            <a:pPr algn="r" rtl="1">
              <a:buNone/>
            </a:pPr>
            <a:endParaRPr lang="en-US" dirty="0"/>
          </a:p>
          <a:p>
            <a:pPr marL="514350" lvl="0" indent="-514350" algn="r" rtl="1">
              <a:buFont typeface="+mj-lt"/>
              <a:buAutoNum type="arabicParenR"/>
            </a:pPr>
            <a:r>
              <a:rPr lang="ar-SA" dirty="0"/>
              <a:t>قوله </a:t>
            </a:r>
            <a:r>
              <a:rPr lang="ar-SA" dirty="0" smtClean="0"/>
              <a:t>تعالى: </a:t>
            </a:r>
            <a:r>
              <a:rPr lang="ar-SA" dirty="0"/>
              <a:t>﴿فاسألوا أهل الذكر إن كنتم لا </a:t>
            </a:r>
            <a:r>
              <a:rPr lang="ar-SA" dirty="0" smtClean="0"/>
              <a:t>تعلمون﴾</a:t>
            </a:r>
            <a:r>
              <a:rPr lang="ar-SA" baseline="30000" dirty="0" smtClean="0"/>
              <a:t>7/الأنبياء</a:t>
            </a:r>
            <a:r>
              <a:rPr lang="ar-SA" dirty="0" smtClean="0"/>
              <a:t> </a:t>
            </a:r>
            <a:endParaRPr lang="en-US" dirty="0"/>
          </a:p>
          <a:p>
            <a:pPr marL="514350" lvl="0" indent="-514350" algn="r" rtl="1">
              <a:buFont typeface="+mj-lt"/>
              <a:buAutoNum type="arabicParenR"/>
            </a:pPr>
            <a:r>
              <a:rPr lang="ar-SA" dirty="0" smtClean="0"/>
              <a:t>قوله تعالى: </a:t>
            </a:r>
            <a:r>
              <a:rPr lang="ar-SA" dirty="0"/>
              <a:t>﴿ولا ينبئك مثل خبير﴾</a:t>
            </a:r>
            <a:r>
              <a:rPr lang="ar-SA" baseline="30000" dirty="0"/>
              <a:t>14 فاطر</a:t>
            </a:r>
            <a:endParaRPr lang="en-US" dirty="0"/>
          </a:p>
          <a:p>
            <a:pPr marL="514350" lvl="0" indent="-514350" algn="r" rtl="1">
              <a:buFont typeface="+mj-lt"/>
              <a:buAutoNum type="arabicParenR"/>
            </a:pPr>
            <a:r>
              <a:rPr lang="ar-SA" dirty="0"/>
              <a:t>قوله </a:t>
            </a:r>
            <a:r>
              <a:rPr lang="ar-SA" dirty="0" smtClean="0"/>
              <a:t>تعالى: </a:t>
            </a:r>
            <a:r>
              <a:rPr lang="ar-SA" dirty="0" smtClean="0"/>
              <a:t>﴿</a:t>
            </a:r>
            <a:r>
              <a:rPr lang="ar-SA" dirty="0"/>
              <a:t>أولئك الذين هدى الله فبهداهم </a:t>
            </a:r>
            <a:r>
              <a:rPr lang="ar-SA" dirty="0" smtClean="0"/>
              <a:t>اقتده﴾</a:t>
            </a:r>
            <a:r>
              <a:rPr lang="ar-SA" baseline="30000" dirty="0" smtClean="0"/>
              <a:t>90 / </a:t>
            </a:r>
            <a:r>
              <a:rPr lang="ar-SA" baseline="30000" dirty="0"/>
              <a:t>الأنعام</a:t>
            </a:r>
            <a:r>
              <a:rPr lang="ar-SA" dirty="0"/>
              <a:t> </a:t>
            </a:r>
            <a:endParaRPr lang="en-US" dirty="0"/>
          </a:p>
          <a:p>
            <a:pPr marL="514350" lvl="0" indent="-514350" algn="r" rtl="1">
              <a:buFont typeface="+mj-lt"/>
              <a:buAutoNum type="arabicParenR"/>
            </a:pPr>
            <a:r>
              <a:rPr lang="ar-SA" dirty="0"/>
              <a:t>قوله </a:t>
            </a:r>
            <a:r>
              <a:rPr lang="ar-SA" dirty="0" smtClean="0"/>
              <a:t>تعالى: </a:t>
            </a:r>
            <a:r>
              <a:rPr lang="ar-SA" dirty="0" smtClean="0"/>
              <a:t>﴿</a:t>
            </a:r>
            <a:r>
              <a:rPr lang="ar-SA" dirty="0"/>
              <a:t>واتبع سبيل من أناب </a:t>
            </a:r>
            <a:r>
              <a:rPr lang="ar-SA" dirty="0" smtClean="0"/>
              <a:t>إلي﴾</a:t>
            </a:r>
            <a:r>
              <a:rPr lang="ar-SA" baseline="30000" dirty="0" smtClean="0"/>
              <a:t>15 / </a:t>
            </a:r>
            <a:r>
              <a:rPr lang="ar-SA" baseline="30000" dirty="0"/>
              <a:t>لقمان</a:t>
            </a:r>
            <a:endParaRPr lang="en-US" dirty="0"/>
          </a:p>
          <a:p>
            <a:pPr marL="514350" lvl="0" indent="-514350" algn="r" rtl="1">
              <a:buFont typeface="+mj-lt"/>
              <a:buAutoNum type="arabicParenR"/>
            </a:pPr>
            <a:r>
              <a:rPr lang="ar-SA" dirty="0"/>
              <a:t>قوله </a:t>
            </a:r>
            <a:r>
              <a:rPr lang="ar-SA" dirty="0" smtClean="0"/>
              <a:t>تعالى: </a:t>
            </a:r>
            <a:r>
              <a:rPr lang="ar-SA" dirty="0" smtClean="0"/>
              <a:t>﴿الرحمن </a:t>
            </a:r>
            <a:r>
              <a:rPr lang="ar-SA" dirty="0"/>
              <a:t>فاسأل </a:t>
            </a:r>
            <a:r>
              <a:rPr lang="ar-SA" dirty="0" err="1"/>
              <a:t>به</a:t>
            </a:r>
            <a:r>
              <a:rPr lang="ar-SA" dirty="0"/>
              <a:t> </a:t>
            </a:r>
            <a:r>
              <a:rPr lang="ar-SA" dirty="0" smtClean="0"/>
              <a:t>خبيرا﴾</a:t>
            </a:r>
            <a:r>
              <a:rPr lang="ar-SA" baseline="30000" dirty="0" smtClean="0"/>
              <a:t>59 / الفرقان</a:t>
            </a:r>
          </a:p>
          <a:p>
            <a:pPr marL="514350" indent="-514350" algn="r" rtl="1">
              <a:buFont typeface="+mj-lt"/>
              <a:buAutoNum type="arabicParenR"/>
            </a:pPr>
            <a:r>
              <a:rPr lang="ar-SA" dirty="0"/>
              <a:t>قوله تعالى: (هل أتبعك على أن تعلمني مما علمت رشدا) 66 الكهف</a:t>
            </a:r>
            <a:endParaRPr lang="en-US" dirty="0"/>
          </a:p>
          <a:p>
            <a:pPr lvl="0" algn="r" rtl="1">
              <a:buNone/>
            </a:pPr>
            <a:endParaRPr lang="en-US" dirty="0"/>
          </a:p>
          <a:p>
            <a:pPr algn="r" rt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lnSpcReduction="10000"/>
          </a:bodyPr>
          <a:lstStyle/>
          <a:p>
            <a:pPr marL="514350" lvl="0" indent="-514350" algn="r" rtl="1">
              <a:buNone/>
            </a:pPr>
            <a:r>
              <a:rPr lang="ar-SA" dirty="0" smtClean="0"/>
              <a:t>7) في </a:t>
            </a:r>
            <a:r>
              <a:rPr lang="ar-SA" dirty="0"/>
              <a:t>قضية جبريل والنبي صلى الله عليه وآله وسلم معنى اتخاذ المرشد الهادي والدليل المعلم وإلا فربما كان يكفي النور الإلهي </a:t>
            </a:r>
            <a:r>
              <a:rPr lang="ar-SA" dirty="0" err="1"/>
              <a:t>المنقدح</a:t>
            </a:r>
            <a:r>
              <a:rPr lang="ar-SA" dirty="0"/>
              <a:t> في القلب المحمدي عن مصاحبة جبريل والأخذ عنه. .(يوسف، الموسوعة </a:t>
            </a:r>
            <a:r>
              <a:rPr lang="ar-SA" dirty="0" err="1"/>
              <a:t>اليوسفية</a:t>
            </a:r>
            <a:r>
              <a:rPr lang="ar-SA" dirty="0"/>
              <a:t>، ص352)</a:t>
            </a:r>
            <a:endParaRPr lang="en-US" dirty="0"/>
          </a:p>
          <a:p>
            <a:pPr marL="514350" lvl="0" indent="-514350" algn="r" rtl="1">
              <a:buNone/>
            </a:pPr>
            <a:r>
              <a:rPr lang="ar-SA" dirty="0" smtClean="0"/>
              <a:t>8) قوله </a:t>
            </a:r>
            <a:r>
              <a:rPr lang="ar-SA" dirty="0"/>
              <a:t>عليه الصلاة والسلام: ( فعليكم بسنتي وسنة الخلفاء الراشدين المهديين من بعدي) رواه أبو داود </a:t>
            </a:r>
            <a:endParaRPr lang="en-US" dirty="0"/>
          </a:p>
          <a:p>
            <a:pPr marL="514350" indent="-514350" algn="r" rtl="1">
              <a:buNone/>
            </a:pPr>
            <a:r>
              <a:rPr lang="ar-SA" dirty="0" smtClean="0"/>
              <a:t> * </a:t>
            </a:r>
            <a:r>
              <a:rPr lang="ar-SA" b="1" u="sng" dirty="0"/>
              <a:t>أما الدليل العقلي</a:t>
            </a:r>
            <a:r>
              <a:rPr lang="ar-SA" dirty="0"/>
              <a:t> فهو أن العلم موجود في الكتب ولم يسمع عن إنسان أنه تعلم وحده منها بل لا بد من معلم يعلمه أصول القراءة والكتابة وأصول البحث حتى في المهن العادية الحياتية لا بد أن تأخذها عن أهلها.</a:t>
            </a:r>
            <a:endParaRPr lang="en-US" dirty="0"/>
          </a:p>
          <a:p>
            <a:pPr marL="514350" indent="-514350" algn="r" rtl="1">
              <a:buFont typeface="+mj-lt"/>
              <a:buAutoNum type="arabicParen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lnSpcReduction="10000"/>
          </a:bodyPr>
          <a:lstStyle/>
          <a:p>
            <a:pPr algn="r" rtl="1">
              <a:buNone/>
            </a:pPr>
            <a:r>
              <a:rPr lang="ar-SA" dirty="0"/>
              <a:t>والمعلوم أن الطريق إلى الله صعب ومتشعب وأعداء الإنسان فيه كثر: الشيطان والدنيا والهوى والنفس، والمريد بحاجة إلى من يأخذ بيده ويدله على الطريق الصحيح ويوضح له عقبات الطريق وكيفية التغلب عليها. (منصور، خصائص التصوف الإسلامي، ص11)</a:t>
            </a:r>
            <a:endParaRPr lang="en-US" dirty="0"/>
          </a:p>
          <a:p>
            <a:pPr algn="r" rtl="1">
              <a:buNone/>
            </a:pPr>
            <a:r>
              <a:rPr lang="ar-SA" dirty="0"/>
              <a:t>فالشيخ العارف بالله تعالى يختصر </a:t>
            </a:r>
            <a:r>
              <a:rPr lang="ar-SA" dirty="0" err="1"/>
              <a:t>لك</a:t>
            </a:r>
            <a:r>
              <a:rPr lang="ar-SA" dirty="0"/>
              <a:t> طريق السلوك فيعطيك خلاصة ما وصل إليه ويعينك على كشف خفايا نفسك وأمراضها لتتخلص منها ولا ريب في أنك بصحبة الشيخ تأخذ منه حالا ترتقي </a:t>
            </a:r>
            <a:r>
              <a:rPr lang="ar-SA" dirty="0" err="1"/>
              <a:t>به</a:t>
            </a:r>
            <a:r>
              <a:rPr lang="ar-SA" dirty="0"/>
              <a:t> ولذا قيل: لا تصاحب من لا ينهضك حاله ويدلك على الله مقاله.( يوسف، الموسوعة </a:t>
            </a:r>
            <a:r>
              <a:rPr lang="ar-SA" dirty="0" err="1"/>
              <a:t>اليوسفية</a:t>
            </a:r>
            <a:r>
              <a:rPr lang="ar-SA" dirty="0"/>
              <a:t>، ص354)</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lnSpcReduction="10000"/>
          </a:bodyPr>
          <a:lstStyle/>
          <a:p>
            <a:pPr algn="r" rtl="1">
              <a:buNone/>
            </a:pPr>
            <a:r>
              <a:rPr lang="ar-SA" b="1" u="sng" dirty="0"/>
              <a:t>أقوال علماء التصوف في اتخاذ الشيخ:</a:t>
            </a:r>
            <a:endParaRPr lang="en-US" dirty="0"/>
          </a:p>
          <a:p>
            <a:pPr algn="r" rtl="1"/>
            <a:r>
              <a:rPr lang="ar-SA" dirty="0"/>
              <a:t>قال ابن عربي: الشيوخ نواب الحق في العالم كالرسل عليهم الصلاة والسلام في زمانهم بل هم الورثة الذين ورثوا علم الشرائع عن الأنبياء عليهم السلام غير انه لا يشرعون (المصدر السابق، ص356).</a:t>
            </a:r>
            <a:endParaRPr lang="en-US" dirty="0"/>
          </a:p>
          <a:p>
            <a:pPr algn="r" rtl="1"/>
            <a:r>
              <a:rPr lang="ar-SA" dirty="0"/>
              <a:t>قال أبو علي </a:t>
            </a:r>
            <a:r>
              <a:rPr lang="ar-SA" dirty="0" err="1"/>
              <a:t>الدقاق</a:t>
            </a:r>
            <a:r>
              <a:rPr lang="ar-SA" dirty="0"/>
              <a:t>: الشجر إذا نبت بنفسه ولم </a:t>
            </a:r>
            <a:r>
              <a:rPr lang="ar-SA" dirty="0" err="1"/>
              <a:t>يستنبته</a:t>
            </a:r>
            <a:r>
              <a:rPr lang="ar-SA" dirty="0"/>
              <a:t> أحد يورق ولكنه لا يثمر، كذلك المريد إذا لم يكن له أستاذ يتخرج </a:t>
            </a:r>
            <a:r>
              <a:rPr lang="ar-SA" dirty="0" err="1"/>
              <a:t>به</a:t>
            </a:r>
            <a:r>
              <a:rPr lang="ar-SA" dirty="0"/>
              <a:t> لا يجيء منه شيء (</a:t>
            </a:r>
            <a:r>
              <a:rPr lang="ar-SA" dirty="0" err="1"/>
              <a:t>القشيري</a:t>
            </a:r>
            <a:r>
              <a:rPr lang="ar-SA" dirty="0"/>
              <a:t>، الرسالة، ص297)</a:t>
            </a:r>
            <a:endParaRPr lang="en-US" dirty="0"/>
          </a:p>
          <a:p>
            <a:pPr algn="r" rtl="1"/>
            <a:r>
              <a:rPr lang="ar-SA" dirty="0"/>
              <a:t>قال أبو بكر </a:t>
            </a:r>
            <a:r>
              <a:rPr lang="ar-SA" dirty="0" err="1"/>
              <a:t>الطمستاني</a:t>
            </a:r>
            <a:r>
              <a:rPr lang="ar-SA" dirty="0"/>
              <a:t>: اصحبوا مع الله، فإن لم تطيقوا فاصحبوا مع من يصحب مع الله، لتوصلكم بركات صحبتهم إلى صحبة الله عز وجل. (</a:t>
            </a:r>
            <a:r>
              <a:rPr lang="ar-SA" dirty="0" err="1"/>
              <a:t>القشيري</a:t>
            </a:r>
            <a:r>
              <a:rPr lang="ar-SA" dirty="0"/>
              <a:t>، الرسالة، ص298)</a:t>
            </a:r>
            <a:endParaRPr lang="en-US" dirty="0"/>
          </a:p>
          <a:p>
            <a:pPr algn="r" rtl="1">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lstStyle/>
          <a:p>
            <a:pPr algn="ctr" rtl="1">
              <a:buNone/>
            </a:pPr>
            <a:r>
              <a:rPr lang="ar-SA" b="1" u="sng" dirty="0"/>
              <a:t>أهمية الأدب في السلوك إلى الله:</a:t>
            </a:r>
            <a:endParaRPr lang="en-US" dirty="0"/>
          </a:p>
          <a:p>
            <a:pPr algn="ctr" rtl="1">
              <a:buNone/>
            </a:pPr>
            <a:r>
              <a:rPr lang="ar-SA" dirty="0"/>
              <a:t> </a:t>
            </a:r>
            <a:endParaRPr lang="en-US" dirty="0"/>
          </a:p>
          <a:p>
            <a:pPr algn="r" rtl="1"/>
            <a:r>
              <a:rPr lang="ar-SA" dirty="0" smtClean="0"/>
              <a:t>قال </a:t>
            </a:r>
            <a:r>
              <a:rPr lang="ar-SA" dirty="0"/>
              <a:t>الله تعالى: (ما زاغ البصر وما طغى) 17 / النجم</a:t>
            </a:r>
            <a:endParaRPr lang="en-US" dirty="0"/>
          </a:p>
          <a:p>
            <a:pPr algn="r" rtl="1">
              <a:buNone/>
            </a:pPr>
            <a:r>
              <a:rPr lang="ar-SA" dirty="0" smtClean="0"/>
              <a:t>   أي </a:t>
            </a:r>
            <a:r>
              <a:rPr lang="ar-SA" dirty="0"/>
              <a:t>أنه صلى الله عليه وسلم حفظ آداب الحضرة الإلهية.</a:t>
            </a:r>
            <a:endParaRPr lang="en-US" dirty="0"/>
          </a:p>
          <a:p>
            <a:pPr algn="r" rtl="1"/>
            <a:r>
              <a:rPr lang="ar-SA" dirty="0"/>
              <a:t>قال الله تعالى: -على لسان سيدنا عيسى عليه السلام- (إن قنت قلته فقد علمته) 116/المائدة. ولم يقل: لم أقله رعاية لآداب الحضرة (الرسالة، ص287).</a:t>
            </a:r>
            <a:endParaRPr lang="en-US" dirty="0"/>
          </a:p>
          <a:p>
            <a:pPr algn="r" rtl="1"/>
            <a:r>
              <a:rPr lang="ar-SA" dirty="0"/>
              <a:t>قال عليه الصلاة والسلام: (أدبني ربي فأحسن تأديبي). (الجامع الصغير للسيوطي 1/310 وصححه)</a:t>
            </a:r>
            <a:endParaRPr lang="en-US" dirty="0"/>
          </a:p>
          <a:p>
            <a:pPr algn="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5516563"/>
          </a:xfrm>
        </p:spPr>
        <p:txBody>
          <a:bodyPr>
            <a:normAutofit/>
          </a:bodyPr>
          <a:lstStyle/>
          <a:p>
            <a:pPr lvl="0" algn="r" rtl="1"/>
            <a:r>
              <a:rPr lang="ar-SA" dirty="0"/>
              <a:t>وقال سعيد بن </a:t>
            </a:r>
            <a:r>
              <a:rPr lang="ar-SA" dirty="0" err="1"/>
              <a:t>المسيب</a:t>
            </a:r>
            <a:r>
              <a:rPr lang="ar-SA" dirty="0"/>
              <a:t>: من لم يعرف ما لله عز وجل عليه في نفسه ولم يتأدب بأمره ونهيه كان في الأدب في عزلة.</a:t>
            </a:r>
            <a:endParaRPr lang="en-US" dirty="0"/>
          </a:p>
          <a:p>
            <a:pPr lvl="0" algn="r" rtl="1"/>
            <a:r>
              <a:rPr lang="ar-SA" dirty="0"/>
              <a:t>قال عبد الله بن المبارك: نحن إلى قليل من الأدب أحوج منا إلى كثير من العلم.</a:t>
            </a:r>
            <a:endParaRPr lang="en-US" dirty="0"/>
          </a:p>
          <a:p>
            <a:pPr lvl="0" algn="r" rtl="1"/>
            <a:r>
              <a:rPr lang="ar-SA" dirty="0"/>
              <a:t>قال أبو علي </a:t>
            </a:r>
            <a:r>
              <a:rPr lang="ar-SA" dirty="0" err="1"/>
              <a:t>الدقاق</a:t>
            </a:r>
            <a:r>
              <a:rPr lang="ar-SA" dirty="0"/>
              <a:t>: ترك الأدب موجب للطرد، فمن أساء الأدب على البساط رد إلى الباب، ومن أساء الأدب على الباب رد إلى سياسة الدواب. </a:t>
            </a:r>
            <a:r>
              <a:rPr lang="ar-SA" sz="2800" dirty="0"/>
              <a:t>(</a:t>
            </a:r>
            <a:r>
              <a:rPr lang="ar-SA" sz="2800" dirty="0" err="1"/>
              <a:t>القشيري</a:t>
            </a:r>
            <a:r>
              <a:rPr lang="ar-SA" sz="2800" dirty="0"/>
              <a:t>، الرسالة، </a:t>
            </a:r>
            <a:r>
              <a:rPr lang="ar-SA" sz="2800" dirty="0" err="1"/>
              <a:t>ص</a:t>
            </a:r>
            <a:r>
              <a:rPr lang="ar-SA" sz="2800" dirty="0"/>
              <a:t> 283-285)</a:t>
            </a:r>
            <a:endParaRPr lang="en-US" sz="2800" dirty="0"/>
          </a:p>
          <a:p>
            <a:pPr algn="r" rtl="1"/>
            <a:r>
              <a:rPr lang="ar-SA" dirty="0" smtClean="0"/>
              <a:t>قال الشعراني: الأشياخ يأمرون المريد بالأدب معهم ليترقوا</a:t>
            </a:r>
          </a:p>
          <a:p>
            <a:pPr algn="r" rtl="1">
              <a:buNone/>
            </a:pPr>
            <a:r>
              <a:rPr lang="ar-SA" dirty="0" smtClean="0"/>
              <a:t>   إلى الأدب مع الله تعالى </a:t>
            </a:r>
            <a:r>
              <a:rPr lang="ar-SA" sz="2800" dirty="0" smtClean="0"/>
              <a:t>(الشعراني، الأنوار القدسية، 2/73).</a:t>
            </a:r>
            <a:endParaRPr lang="en-US" sz="2800" dirty="0" smtClean="0"/>
          </a:p>
          <a:p>
            <a:pPr algn="r" rtl="1">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09600"/>
            <a:ext cx="8229600" cy="6019800"/>
          </a:xfrm>
        </p:spPr>
        <p:txBody>
          <a:bodyPr>
            <a:normAutofit fontScale="92500" lnSpcReduction="20000"/>
          </a:bodyPr>
          <a:lstStyle/>
          <a:p>
            <a:pPr algn="r" rtl="1">
              <a:buNone/>
            </a:pPr>
            <a:r>
              <a:rPr lang="ar-SA" b="1" dirty="0"/>
              <a:t>آداب المريد مع الشيخ في طريقة القاسمي </a:t>
            </a:r>
            <a:r>
              <a:rPr lang="ar-SA" b="1" dirty="0" err="1"/>
              <a:t>الخلوتية</a:t>
            </a:r>
            <a:r>
              <a:rPr lang="ar-SA" b="1" dirty="0"/>
              <a:t> </a:t>
            </a:r>
            <a:r>
              <a:rPr lang="ar-SA" b="1" dirty="0" smtClean="0"/>
              <a:t>الجامعة</a:t>
            </a:r>
            <a:endParaRPr lang="en-US" dirty="0"/>
          </a:p>
          <a:p>
            <a:pPr algn="r" rtl="1">
              <a:buNone/>
            </a:pPr>
            <a:r>
              <a:rPr lang="ar-SA" b="1" dirty="0"/>
              <a:t>أ)</a:t>
            </a:r>
            <a:r>
              <a:rPr lang="ar-SA" b="1" u="sng" dirty="0"/>
              <a:t> آداب المريد </a:t>
            </a:r>
            <a:r>
              <a:rPr lang="ar-SA" b="1" u="sng" dirty="0" err="1"/>
              <a:t>الباطنة</a:t>
            </a:r>
            <a:r>
              <a:rPr lang="ar-SA" b="1" u="sng" dirty="0"/>
              <a:t> مع شيخه:</a:t>
            </a:r>
            <a:endParaRPr lang="en-US" dirty="0"/>
          </a:p>
          <a:p>
            <a:pPr algn="r" rtl="1">
              <a:buNone/>
            </a:pPr>
            <a:r>
              <a:rPr lang="ar-SA" b="1" dirty="0"/>
              <a:t> </a:t>
            </a:r>
            <a:endParaRPr lang="en-US" dirty="0"/>
          </a:p>
          <a:p>
            <a:pPr algn="r" rtl="1">
              <a:buNone/>
            </a:pPr>
            <a:r>
              <a:rPr lang="ar-SA" dirty="0"/>
              <a:t>1ـ الاستسلام لشيخه وطاعته في جميع أوامره ونصائحه، وليس هذا من باب الانقياد الأعمى الذي </a:t>
            </a:r>
            <a:r>
              <a:rPr lang="ar-SA" dirty="0" err="1"/>
              <a:t>يهمل</a:t>
            </a:r>
            <a:r>
              <a:rPr lang="ar-SA" dirty="0"/>
              <a:t> فيه المرء عقله ويتخلى عن شخصيته، ولكنه من باب التسليم لِذي الاختصاص والخبرة ؛ بعد الإيمان الجازم بمقدمات فكرية أساسية، منها التصديق الراسخ بإذنه وأهليته واختصاصه وحكمته ورحمته، وأنه جمع بين الشريعة والحقيقة.. الخ. وهذا يشبه تماماً استسلام المريض لطبيبه استسلاماً كلياً في جميع معالجاته وتوصياته، ولا يُعَدُّ المريض في هذا الحال مهملاً لعقله متخلياً عن كيانه وشخصيته، بل يُعْتَبَرُ منصفاً عاقلاً لأنه سلَّم لذي الاختصاص، وكان صادقاً في طلب الشفاء ، لينال الشراب الصافي من بحر مدده الوافي </a:t>
            </a:r>
            <a:endParaRPr lang="ar-SA" dirty="0" smtClean="0"/>
          </a:p>
          <a:p>
            <a:pPr algn="r" rtl="1">
              <a:buNone/>
            </a:pPr>
            <a:r>
              <a:rPr lang="ar-SA" dirty="0" smtClean="0"/>
              <a:t>   (ابن </a:t>
            </a:r>
            <a:r>
              <a:rPr lang="ar-SA" dirty="0"/>
              <a:t>عجيبة ، </a:t>
            </a:r>
            <a:r>
              <a:rPr lang="ar-SA" dirty="0" smtClean="0"/>
              <a:t>إيقاظ </a:t>
            </a:r>
            <a:r>
              <a:rPr lang="ar-SA" dirty="0"/>
              <a:t>الهمم </a:t>
            </a:r>
            <a:r>
              <a:rPr lang="ar-SA" dirty="0" err="1"/>
              <a:t>ص</a:t>
            </a:r>
            <a:r>
              <a:rPr lang="ar-SA" dirty="0"/>
              <a:t> </a:t>
            </a:r>
            <a:r>
              <a:rPr lang="ar-SA" dirty="0" smtClean="0"/>
              <a:t>136؛ </a:t>
            </a:r>
            <a:r>
              <a:rPr lang="ar-SA" dirty="0"/>
              <a:t>ياسين،التصوف </a:t>
            </a:r>
            <a:r>
              <a:rPr lang="ar-SA" dirty="0" err="1"/>
              <a:t>ص</a:t>
            </a:r>
            <a:r>
              <a:rPr lang="ar-SA" dirty="0"/>
              <a:t> </a:t>
            </a:r>
            <a:r>
              <a:rPr lang="ar-SA" dirty="0" smtClean="0"/>
              <a:t>122؛عيسى،حقائق </a:t>
            </a:r>
            <a:r>
              <a:rPr lang="ar-SA" dirty="0"/>
              <a:t>عن التصوف </a:t>
            </a:r>
            <a:r>
              <a:rPr lang="ar-SA" dirty="0" err="1"/>
              <a:t>ص</a:t>
            </a:r>
            <a:r>
              <a:rPr lang="ar-SA" dirty="0"/>
              <a:t> </a:t>
            </a:r>
            <a:r>
              <a:rPr lang="en-US" dirty="0"/>
              <a:t>73</a:t>
            </a:r>
            <a:r>
              <a:rPr lang="ar-SA" dirty="0"/>
              <a:t>   ).</a:t>
            </a:r>
            <a:endParaRPr lang="en-US" dirty="0"/>
          </a:p>
          <a:p>
            <a:pPr algn="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TotalTime>
  <Words>1459</Words>
  <Application>Microsoft Office PowerPoint</Application>
  <PresentationFormat>عرض على الشاشة (3:4)‏</PresentationFormat>
  <Paragraphs>92</Paragraphs>
  <Slides>25</Slides>
  <Notes>0</Notes>
  <HiddenSlides>0</HiddenSlides>
  <MMClips>0</MMClips>
  <ScaleCrop>false</ScaleCrop>
  <HeadingPairs>
    <vt:vector size="4" baseType="variant">
      <vt:variant>
        <vt:lpstr>سمة</vt:lpstr>
      </vt:variant>
      <vt:variant>
        <vt:i4>1</vt:i4>
      </vt:variant>
      <vt:variant>
        <vt:lpstr>عناوين الشرائح</vt:lpstr>
      </vt:variant>
      <vt:variant>
        <vt:i4>25</vt:i4>
      </vt:variant>
    </vt:vector>
  </HeadingPairs>
  <TitlesOfParts>
    <vt:vector size="26" baseType="lpstr">
      <vt:lpstr>سمة Office</vt:lpstr>
      <vt:lpstr>آداب المريد مع الشيخ طريقة القاسمي الخلوتية الجامعة نموذجًا  إعداد: د. خالد محمود نائب رئيس أكاديمية القاسمي ورئيس قسم الشريعة والدراسات الإسلامية  مقدمه إلى المؤتمر الدولي ”رحلة مع الصوفية“ بتاريخ 21-22/جمادى الآخرة/1432 وفق 24-5/25-2011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983082447</dc:creator>
  <cp:lastModifiedBy>983082447</cp:lastModifiedBy>
  <cp:revision>12</cp:revision>
  <dcterms:created xsi:type="dcterms:W3CDTF">2011-05-20T07:32:18Z</dcterms:created>
  <dcterms:modified xsi:type="dcterms:W3CDTF">2011-05-20T08:49:07Z</dcterms:modified>
</cp:coreProperties>
</file>